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sldIdLst>
    <p:sldId id="256" r:id="rId2"/>
    <p:sldId id="274" r:id="rId3"/>
    <p:sldId id="264" r:id="rId4"/>
    <p:sldId id="282" r:id="rId5"/>
    <p:sldId id="283" r:id="rId6"/>
    <p:sldId id="278" r:id="rId7"/>
    <p:sldId id="281" r:id="rId8"/>
    <p:sldId id="285" r:id="rId9"/>
    <p:sldId id="286" r:id="rId10"/>
    <p:sldId id="277" r:id="rId11"/>
    <p:sldId id="279" r:id="rId12"/>
    <p:sldId id="280" r:id="rId13"/>
    <p:sldId id="284" r:id="rId14"/>
  </p:sldIdLst>
  <p:sldSz cx="24382413" cy="13716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ahoma" panose="020B0604030504040204" pitchFamily="34" charset="0"/>
      <p:regular r:id="rId20"/>
      <p:bold r:id="rId21"/>
    </p:embeddedFont>
  </p:embeddedFontLst>
  <p:custDataLst>
    <p:tags r:id="rId22"/>
  </p:custDataLst>
  <p:defaultTextStyle>
    <a:defPPr>
      <a:defRPr lang="ru-RU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6" userDrawn="1">
          <p15:clr>
            <a:srgbClr val="A4A3A4"/>
          </p15:clr>
        </p15:guide>
        <p15:guide id="2" pos="1507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4298" autoAdjust="0"/>
  </p:normalViewPr>
  <p:slideViewPr>
    <p:cSldViewPr snapToGrid="0" showGuides="1">
      <p:cViewPr>
        <p:scale>
          <a:sx n="50" d="100"/>
          <a:sy n="50" d="100"/>
        </p:scale>
        <p:origin x="60" y="-54"/>
      </p:cViewPr>
      <p:guideLst>
        <p:guide orient="horz" pos="7926"/>
        <p:guide pos="150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1" d="100"/>
          <a:sy n="101" d="100"/>
        </p:scale>
        <p:origin x="2508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jpg>
</file>

<file path=ppt/media/image10.pn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E627D-15EB-40F5-AEC0-AD078B3D9203}" type="datetimeFigureOut">
              <a:rPr lang="ru-RU" smtClean="0"/>
              <a:t>20.12.2022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AC02-5901-4D7E-90A5-4DB54C8C6E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4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изменить картинку </a:t>
            </a:r>
          </a:p>
          <a:p>
            <a:r>
              <a:rPr lang="ru-RU" dirty="0"/>
              <a:t>Клик по изображению – сверху Формат – область выделения</a:t>
            </a:r>
          </a:p>
          <a:p>
            <a:r>
              <a:rPr lang="ru-RU" dirty="0"/>
              <a:t>Выбрать</a:t>
            </a:r>
            <a:r>
              <a:rPr lang="ru-RU" baseline="0" dirty="0"/>
              <a:t> Рисунок – можно удалить и вставить другой, правый клик по рисунку, переместить на задний план</a:t>
            </a:r>
            <a:endParaRPr lang="ru-RU" dirty="0"/>
          </a:p>
          <a:p>
            <a:r>
              <a:rPr lang="ru-RU" dirty="0"/>
              <a:t>Сверху формат – обрезка, обрезать как нужно, двигать картинку, чтобы получить нужное изображение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409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4543192"/>
            <a:ext cx="10835819" cy="4314960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мероприятия</a:t>
            </a:r>
            <a:br>
              <a:rPr lang="ru-RU" dirty="0"/>
            </a:br>
            <a:r>
              <a:rPr lang="ru-RU" dirty="0"/>
              <a:t>в одну, две</a:t>
            </a:r>
            <a:br>
              <a:rPr lang="ru-RU" dirty="0"/>
            </a:br>
            <a:r>
              <a:rPr lang="ru-RU" dirty="0"/>
              <a:t>или более строк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9050606"/>
            <a:ext cx="10489830" cy="1477351"/>
          </a:xfrm>
        </p:spPr>
        <p:txBody>
          <a:bodyPr>
            <a:normAutofit/>
          </a:bodyPr>
          <a:lstStyle>
            <a:lvl1pPr marL="0" marR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aseline="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Фамилия Имя Отчество</a:t>
            </a:r>
            <a:br>
              <a:rPr lang="ru-RU" dirty="0"/>
            </a:br>
            <a:r>
              <a:rPr lang="ru-RU" dirty="0"/>
              <a:t>Должность спикера</a:t>
            </a:r>
            <a:r>
              <a:rPr lang="en-US" dirty="0"/>
              <a:t> </a:t>
            </a:r>
            <a:r>
              <a:rPr lang="ru-RU" dirty="0">
                <a:latin typeface="+mn-lt"/>
                <a:ea typeface="Tahoma"/>
                <a:cs typeface="Tahoma"/>
                <a:sym typeface="Tahoma"/>
              </a:rPr>
              <a:t>(не более двух строк)</a:t>
            </a:r>
            <a:endParaRPr lang="ru-RU" dirty="0"/>
          </a:p>
          <a:p>
            <a:endParaRPr lang="en-US" dirty="0"/>
          </a:p>
        </p:txBody>
      </p:sp>
      <p:sp>
        <p:nvSpPr>
          <p:cNvPr id="6" name="Google Shape;216;p1"/>
          <p:cNvSpPr txBox="1">
            <a:spLocks noGrp="1"/>
          </p:cNvSpPr>
          <p:nvPr>
            <p:ph type="dt" idx="10"/>
          </p:nvPr>
        </p:nvSpPr>
        <p:spPr>
          <a:xfrm>
            <a:off x="1300459" y="11867187"/>
            <a:ext cx="6966847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ru-RU" dirty="0">
                <a:ea typeface="Tahoma"/>
                <a:cs typeface="Tahoma"/>
                <a:sym typeface="Tahoma"/>
              </a:rPr>
              <a:t>Время проведения (пример: 01. 07. 2022)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0560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Управление науки формирует приоритетные направления научно-исследовательской деятельности университета </a:t>
            </a:r>
            <a:br>
              <a:rPr lang="ru-RU" dirty="0"/>
            </a:br>
            <a:r>
              <a:rPr lang="ru-RU" dirty="0"/>
              <a:t>с целью создания и освоения </a:t>
            </a:r>
            <a:br>
              <a:rPr lang="ru-RU" dirty="0"/>
            </a:br>
            <a:r>
              <a:rPr lang="ru-RU" dirty="0"/>
              <a:t>новых технологий, становления </a:t>
            </a:r>
            <a:br>
              <a:rPr lang="ru-RU" dirty="0"/>
            </a:br>
            <a:r>
              <a:rPr lang="ru-RU" dirty="0"/>
              <a:t>и развития научных школ</a:t>
            </a:r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338232" y="7037794"/>
            <a:ext cx="6897051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Достижения науки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7037794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Научное сообщество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4389" y="7037793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События отрасли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8674101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Управление науки занимается развитием научно-технического потенциала подразделений университета, отдельных сотрудников и университета</a:t>
            </a:r>
            <a:br>
              <a:rPr lang="ru-RU" dirty="0"/>
            </a:br>
            <a:r>
              <a:rPr lang="ru-RU" dirty="0"/>
              <a:t>в целом, способствует правовой охране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5499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Информация о реализуемых образовательных программах,</a:t>
            </a:r>
            <a:br>
              <a:rPr lang="ru-RU" dirty="0"/>
            </a:br>
            <a:r>
              <a:rPr lang="ru-RU" dirty="0"/>
              <a:t>в том числе о реализуемых адаптированных образователь-</a:t>
            </a:r>
            <a:br>
              <a:rPr lang="ru-RU" dirty="0"/>
            </a:br>
            <a:r>
              <a:rPr lang="ru-RU" dirty="0" err="1"/>
              <a:t>ных</a:t>
            </a:r>
            <a:r>
              <a:rPr lang="ru-RU" dirty="0"/>
              <a:t> программах, с указанием </a:t>
            </a:r>
            <a:br>
              <a:rPr lang="ru-RU" dirty="0"/>
            </a:br>
            <a:r>
              <a:rPr lang="ru-RU" dirty="0"/>
              <a:t>в отношении каждой </a:t>
            </a:r>
            <a:r>
              <a:rPr lang="ru-RU" dirty="0" err="1"/>
              <a:t>образо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 err="1"/>
              <a:t>вательной</a:t>
            </a:r>
            <a:r>
              <a:rPr lang="ru-RU" dirty="0"/>
              <a:t> программы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4776190"/>
            <a:ext cx="2217600" cy="183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351" y="4599790"/>
            <a:ext cx="1764000" cy="2016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6300" y="4401790"/>
            <a:ext cx="1924670" cy="22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35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12442825" y="4707604"/>
            <a:ext cx="11939588" cy="57127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4572755"/>
            <a:ext cx="10627535" cy="77002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has been the industry's standard dummy text ever since the 1500s, when an unknown printer took a galley </a:t>
            </a:r>
            <a:br>
              <a:rPr lang="en-US" dirty="0"/>
            </a:br>
            <a:r>
              <a:rPr lang="en-US" dirty="0"/>
              <a:t>of type and scrambled it to make a type </a:t>
            </a:r>
            <a:br>
              <a:rPr lang="en-US" dirty="0"/>
            </a:br>
            <a:r>
              <a:rPr lang="en-US" dirty="0"/>
              <a:t>specimen book. It has survived not only </a:t>
            </a:r>
            <a:br>
              <a:rPr lang="en-US" dirty="0"/>
            </a:br>
            <a:r>
              <a:rPr lang="en-US" dirty="0"/>
              <a:t>five centuries, but also the leap into electronic typesetting, remaining essentially unchanged. It was </a:t>
            </a:r>
            <a:r>
              <a:rPr lang="en-US" dirty="0" err="1"/>
              <a:t>popularised</a:t>
            </a:r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35339" y="5373052"/>
            <a:ext cx="6937374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1-е место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35946" y="6648450"/>
            <a:ext cx="6936767" cy="33147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 err="1"/>
              <a:t>cреди</a:t>
            </a:r>
            <a:r>
              <a:rPr lang="ru-RU" dirty="0"/>
              <a:t> вузов Проекта 5–100 </a:t>
            </a:r>
            <a:br>
              <a:rPr lang="ru-RU" dirty="0"/>
            </a:br>
            <a:r>
              <a:rPr lang="ru-RU" dirty="0"/>
              <a:t>по количеству публикаций </a:t>
            </a:r>
            <a:br>
              <a:rPr lang="ru-RU" dirty="0"/>
            </a:br>
            <a:r>
              <a:rPr lang="ru-RU" dirty="0"/>
              <a:t>в материаловедении </a:t>
            </a:r>
            <a:br>
              <a:rPr lang="ru-RU" dirty="0"/>
            </a:br>
            <a:r>
              <a:rPr lang="ru-RU" dirty="0"/>
              <a:t>в журналах первого квартиля по SNIP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279" y="5430202"/>
            <a:ext cx="2167200" cy="18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1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0" y="4707604"/>
            <a:ext cx="24382413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655320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is simply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4" name="Текст 6"/>
          <p:cNvSpPr>
            <a:spLocks noGrp="1"/>
          </p:cNvSpPr>
          <p:nvPr>
            <p:ph type="body" sz="quarter" idx="26" hasCustomPrompt="1"/>
          </p:nvPr>
        </p:nvSpPr>
        <p:spPr>
          <a:xfrm>
            <a:off x="1297765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5" y="969264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878612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4" name="Текст 6"/>
          <p:cNvSpPr>
            <a:spLocks noGrp="1"/>
          </p:cNvSpPr>
          <p:nvPr>
            <p:ph type="body" sz="quarter" idx="29" hasCustomPrompt="1"/>
          </p:nvPr>
        </p:nvSpPr>
        <p:spPr>
          <a:xfrm>
            <a:off x="12364228" y="6553200"/>
            <a:ext cx="10627535" cy="51968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br>
              <a:rPr lang="en-US" dirty="0"/>
            </a:br>
            <a:r>
              <a:rPr lang="en-US" dirty="0"/>
              <a:t>It has survived not only five centuries</a:t>
            </a:r>
          </a:p>
        </p:txBody>
      </p:sp>
      <p:sp>
        <p:nvSpPr>
          <p:cNvPr id="25" name="Текст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64228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</p:spTree>
    <p:extLst>
      <p:ext uri="{BB962C8B-B14F-4D97-AF65-F5344CB8AC3E}">
        <p14:creationId xmlns:p14="http://schemas.microsoft.com/office/powerpoint/2010/main" val="76621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1" y="3907504"/>
            <a:ext cx="11668538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6" y="5697107"/>
            <a:ext cx="9217834" cy="507691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4790588"/>
            <a:ext cx="92178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4370696"/>
            <a:ext cx="3749905" cy="209748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6468184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510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7281725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8328993"/>
            <a:ext cx="14312959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 printing and</a:t>
            </a:r>
            <a:br>
              <a:rPr lang="en-US" dirty="0"/>
            </a:br>
            <a:r>
              <a:rPr lang="en-US" dirty="0"/>
              <a:t>typesetting industry. Lorem Ipsum has been the industry's</a:t>
            </a:r>
            <a:br>
              <a:rPr lang="en-US" dirty="0"/>
            </a:br>
            <a:r>
              <a:rPr lang="en-US" dirty="0"/>
              <a:t>standard dummy text ever since the 1500s, when </a:t>
            </a:r>
            <a:br>
              <a:rPr lang="en-US" dirty="0"/>
            </a:br>
            <a:r>
              <a:rPr lang="en-US" dirty="0"/>
              <a:t>an unknown printer took a galley of type and scrambled</a:t>
            </a:r>
            <a:br>
              <a:rPr lang="en-US" dirty="0"/>
            </a:br>
            <a:r>
              <a:rPr lang="en-US" dirty="0"/>
              <a:t>it to make a type specimen book</a:t>
            </a:r>
            <a:endParaRPr lang="ru-RU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55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7" y="4572001"/>
            <a:ext cx="10626784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Стратегической целью НИТУ «МИСИС», согласно </a:t>
            </a:r>
            <a:br>
              <a:rPr lang="ru-RU" dirty="0"/>
            </a:br>
            <a:r>
              <a:rPr lang="ru-RU" dirty="0"/>
              <a:t>участию в Проекте «5–100», является вхождение </a:t>
            </a:r>
            <a:br>
              <a:rPr lang="ru-RU" dirty="0"/>
            </a:br>
            <a:r>
              <a:rPr lang="ru-RU" dirty="0"/>
              <a:t>и закрепление в числе ведущих мировых университетов </a:t>
            </a:r>
            <a:br>
              <a:rPr lang="ru-RU" dirty="0"/>
            </a:br>
            <a:r>
              <a:rPr lang="ru-RU" dirty="0"/>
              <a:t>по основным международным рейтингам (THE, QS), </a:t>
            </a:r>
            <a:br>
              <a:rPr lang="ru-RU" dirty="0"/>
            </a:br>
            <a:r>
              <a:rPr lang="ru-RU" dirty="0"/>
              <a:t>за счёт фундаментальных и прикладных исследований мирового уровня в материаловедении, нано- и </a:t>
            </a:r>
            <a:r>
              <a:rPr lang="ru-RU" dirty="0" err="1"/>
              <a:t>био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/>
              <a:t>технологиях, металлургии и горном деле.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1" name="Прямоугольник 10"/>
          <p:cNvSpPr/>
          <p:nvPr userDrawn="1"/>
        </p:nvSpPr>
        <p:spPr>
          <a:xfrm>
            <a:off x="0" y="8533870"/>
            <a:ext cx="11939588" cy="339308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4943270" y="8909945"/>
            <a:ext cx="6982029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ТОП-10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4956411" y="10189483"/>
            <a:ext cx="6968889" cy="13796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spc="-70" baseline="0">
                <a:solidFill>
                  <a:schemeClr val="bg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Среди лучших вузов России, </a:t>
            </a:r>
            <a:br>
              <a:rPr lang="ru-RU" dirty="0"/>
            </a:br>
            <a:r>
              <a:rPr lang="ru-RU" dirty="0"/>
              <a:t>по версии «Интерфакс»</a:t>
            </a:r>
          </a:p>
        </p:txBody>
      </p:sp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81" y="9141922"/>
            <a:ext cx="2286000" cy="18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09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</p:spTree>
    <p:extLst>
      <p:ext uri="{BB962C8B-B14F-4D97-AF65-F5344CB8AC3E}">
        <p14:creationId xmlns:p14="http://schemas.microsoft.com/office/powerpoint/2010/main" val="2522694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04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368" y="3512130"/>
            <a:ext cx="3259345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Таблица 2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5007804" y="3512131"/>
            <a:ext cx="6937374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Сопроводительный текст</a:t>
            </a:r>
            <a:br>
              <a:rPr lang="ru-RU" dirty="0"/>
            </a:br>
            <a:r>
              <a:rPr lang="ru-RU" dirty="0"/>
              <a:t>к данной таблице</a:t>
            </a:r>
          </a:p>
        </p:txBody>
      </p:sp>
    </p:spTree>
    <p:extLst>
      <p:ext uri="{BB962C8B-B14F-4D97-AF65-F5344CB8AC3E}">
        <p14:creationId xmlns:p14="http://schemas.microsoft.com/office/powerpoint/2010/main" val="1398338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98516" y="10086693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Ленинский проспект, д. 4</a:t>
            </a:r>
            <a:br>
              <a:rPr lang="ru-RU" dirty="0"/>
            </a:br>
            <a:r>
              <a:rPr lang="ru-RU" dirty="0"/>
              <a:t>Москва, 119049</a:t>
            </a:r>
            <a:br>
              <a:rPr lang="ru-RU" dirty="0"/>
            </a:br>
            <a:r>
              <a:rPr lang="ru-RU" dirty="0"/>
              <a:t>тел. +7 (495) 955-00-32</a:t>
            </a:r>
            <a:br>
              <a:rPr lang="ru-RU" dirty="0"/>
            </a:br>
            <a:r>
              <a:rPr lang="ru-RU" dirty="0"/>
              <a:t>e-</a:t>
            </a:r>
            <a:r>
              <a:rPr lang="ru-RU" dirty="0" err="1"/>
              <a:t>mail</a:t>
            </a:r>
            <a:r>
              <a:rPr lang="ru-RU" dirty="0"/>
              <a:t>: kancela@misis.ru</a:t>
            </a:r>
            <a:br>
              <a:rPr lang="ru-RU" dirty="0"/>
            </a:br>
            <a:r>
              <a:rPr lang="ru-RU" dirty="0"/>
              <a:t>misis.ru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184650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Спасибо</a:t>
            </a:r>
            <a:br>
              <a:rPr lang="ru-RU" dirty="0"/>
            </a:br>
            <a:r>
              <a:rPr lang="ru-RU" dirty="0"/>
              <a:t>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58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890843"/>
            <a:ext cx="9952581" cy="2091357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10362149"/>
            <a:ext cx="9952581" cy="121022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Подзаголовок в одну, две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054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362700" y="5147643"/>
            <a:ext cx="12573000" cy="5539407"/>
          </a:xfrm>
        </p:spPr>
        <p:txBody>
          <a:bodyPr anchor="t">
            <a:noAutofit/>
          </a:bodyPr>
          <a:lstStyle>
            <a:lvl1pPr marL="0" marR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</a:t>
            </a:r>
            <a:r>
              <a:rPr lang="ru-RU" dirty="0"/>
              <a:t>Заголовок</a:t>
            </a:r>
            <a:br>
              <a:rPr lang="ru-RU" dirty="0"/>
            </a:br>
            <a:r>
              <a:rPr lang="en-US" dirty="0"/>
              <a:t>       </a:t>
            </a: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br>
              <a:rPr lang="ru-R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620000" y="5147643"/>
            <a:ext cx="12573000" cy="3748707"/>
          </a:xfrm>
        </p:spPr>
        <p:txBody>
          <a:bodyPr anchor="t">
            <a:noAutofit/>
          </a:bodyPr>
          <a:lstStyle>
            <a:lvl1pPr algn="l">
              <a:lnSpc>
                <a:spcPts val="13700"/>
              </a:lnSpc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en-US" dirty="0"/>
            </a:br>
            <a:r>
              <a:rPr lang="en-US" dirty="0"/>
              <a:t>     </a:t>
            </a:r>
            <a:r>
              <a:rPr lang="ru-RU" dirty="0"/>
              <a:t>короткий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00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7" y="2163817"/>
            <a:ext cx="7451784" cy="3130078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7017374"/>
            <a:ext cx="9952581" cy="29929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При наличии может</a:t>
            </a:r>
            <a:br>
              <a:rPr lang="ru-RU" dirty="0"/>
            </a:br>
            <a:r>
              <a:rPr lang="ru-RU" dirty="0"/>
              <a:t>размещаться общая</a:t>
            </a:r>
            <a:br>
              <a:rPr lang="ru-RU" dirty="0"/>
            </a:br>
            <a:r>
              <a:rPr lang="ru-RU" dirty="0"/>
              <a:t>информация данного</a:t>
            </a:r>
            <a:br>
              <a:rPr lang="ru-RU" dirty="0"/>
            </a:br>
            <a:r>
              <a:rPr lang="ru-RU" dirty="0"/>
              <a:t>раздела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06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43794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5787113"/>
            <a:ext cx="10626783" cy="65429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</a:t>
            </a:r>
            <a:br>
              <a:rPr lang="en-US" dirty="0"/>
            </a:br>
            <a:r>
              <a:rPr lang="en-US" dirty="0"/>
              <a:t>of the printing and typesetting industry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Lorem Ipsum has been the industry's</a:t>
            </a:r>
            <a:br>
              <a:rPr lang="en-US" dirty="0"/>
            </a:br>
            <a:r>
              <a:rPr lang="en-US" dirty="0"/>
              <a:t>standard dummy text ever since the 1500s, when an unknown printer took a galley</a:t>
            </a:r>
            <a:br>
              <a:rPr lang="en-US" dirty="0"/>
            </a:br>
            <a:r>
              <a:rPr lang="en-US" dirty="0"/>
              <a:t>of type and scrambled it to make a type</a:t>
            </a:r>
            <a:br>
              <a:rPr lang="en-US" dirty="0"/>
            </a:br>
            <a:r>
              <a:rPr lang="en-US" dirty="0"/>
              <a:t>specimen book</a:t>
            </a:r>
            <a:endParaRPr lang="ru-RU" dirty="0"/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8060989" y="9152022"/>
            <a:ext cx="4930774" cy="5935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8060989" y="9745579"/>
            <a:ext cx="4930774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is simply dummy text</a:t>
            </a:r>
            <a:br>
              <a:rPr lang="en-US" dirty="0"/>
            </a:br>
            <a:r>
              <a:rPr lang="en-US" dirty="0"/>
              <a:t>Lorem Ipsum is simply 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5878842" y="8839203"/>
            <a:ext cx="2120397" cy="226995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6050292" y="4474746"/>
            <a:ext cx="7362158" cy="24785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«Хотел бы отметить особую роль НИТУ «</a:t>
            </a:r>
            <a:r>
              <a:rPr lang="ru-RU" dirty="0" err="1"/>
              <a:t>МИСиС</a:t>
            </a:r>
            <a:r>
              <a:rPr lang="ru-RU" dirty="0"/>
              <a:t>»</a:t>
            </a:r>
            <a:br>
              <a:rPr lang="ru-RU" dirty="0"/>
            </a:br>
            <a:r>
              <a:rPr lang="ru-RU" dirty="0"/>
              <a:t>в подготовке специалистов для предприятий ОМК.</a:t>
            </a:r>
            <a:br>
              <a:rPr lang="ru-RU" dirty="0"/>
            </a:br>
            <a:r>
              <a:rPr lang="ru-RU" dirty="0"/>
              <a:t>Блестящее качество образования и глубина знаний</a:t>
            </a:r>
            <a:br>
              <a:rPr lang="ru-RU" dirty="0"/>
            </a:br>
            <a:r>
              <a:rPr lang="ru-RU" dirty="0"/>
              <a:t>наших сотрудников, уникальные учебные программы</a:t>
            </a:r>
            <a:br>
              <a:rPr lang="ru-RU" dirty="0"/>
            </a:br>
            <a:r>
              <a:rPr lang="ru-RU" dirty="0"/>
              <a:t>университета, в том числе разработанные специально</a:t>
            </a:r>
            <a:br>
              <a:rPr lang="ru-RU" dirty="0"/>
            </a:br>
            <a:r>
              <a:rPr lang="ru-RU" dirty="0"/>
              <a:t>для нас, — один из главных факторов успеха ОМК»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6050292" y="7110162"/>
            <a:ext cx="7362158" cy="30931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Анатолий Седых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6050292" y="7382126"/>
            <a:ext cx="736215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Председатель правления АО «ОМК».</a:t>
            </a:r>
            <a:br>
              <a:rPr lang="ru-RU" dirty="0"/>
            </a:br>
            <a:r>
              <a:rPr lang="ru-RU" dirty="0"/>
              <a:t>Выпускник МИСИС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5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737165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3760060"/>
            <a:ext cx="8461710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 dummy</a:t>
            </a:r>
            <a:br>
              <a:rPr lang="en-US" dirty="0"/>
            </a:br>
            <a:r>
              <a:rPr lang="en-US" dirty="0"/>
              <a:t>text of the printing and typesetting</a:t>
            </a:r>
            <a:br>
              <a:rPr lang="en-US" dirty="0"/>
            </a:br>
            <a:r>
              <a:rPr lang="en-US" dirty="0"/>
              <a:t>industry. Lorem Ipsum has been</a:t>
            </a:r>
            <a:br>
              <a:rPr lang="en-US" dirty="0"/>
            </a:br>
            <a:r>
              <a:rPr lang="en-US" dirty="0"/>
              <a:t>the industry's standard dummy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63313" y="7655253"/>
            <a:ext cx="10682129" cy="467486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 </a:t>
            </a:r>
          </a:p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23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672908"/>
            <a:ext cx="7129868" cy="247850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России 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548418"/>
            <a:ext cx="7129868" cy="2719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820381"/>
            <a:ext cx="712986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47487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5990107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115</a:t>
            </a:r>
            <a:endParaRPr lang="ru-RU" dirty="0"/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19722471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9665091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982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2030650"/>
            <a:ext cx="6956483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</a:t>
            </a:r>
            <a:br>
              <a:rPr lang="en-US" dirty="0"/>
            </a:br>
            <a:r>
              <a:rPr lang="en-US" dirty="0"/>
              <a:t>dummy text of the printing and typesetting industry</a:t>
            </a:r>
          </a:p>
          <a:p>
            <a:pPr lvl="0"/>
            <a:r>
              <a:rPr lang="en-US" dirty="0"/>
              <a:t>Lorem Ipsum has been</a:t>
            </a:r>
            <a:br>
              <a:rPr lang="en-US" dirty="0"/>
            </a:br>
            <a:r>
              <a:rPr lang="en-US" dirty="0"/>
              <a:t>the industry's standard dummy text ever since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47575" y="8534188"/>
            <a:ext cx="10738355" cy="95663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Lorem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3744860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1707008"/>
            <a:ext cx="3749905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096435"/>
            <a:ext cx="6135954" cy="287550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 России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309875"/>
            <a:ext cx="6956484" cy="2719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581838"/>
            <a:ext cx="6956484" cy="8291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4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363313" y="9448799"/>
            <a:ext cx="10738355" cy="29003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</a:t>
            </a:r>
            <a:br>
              <a:rPr lang="en-US" dirty="0"/>
            </a:br>
            <a:r>
              <a:rPr lang="en-US" dirty="0"/>
              <a:t>printing and typesetting industry Lorem Ipsum has been the industry's standard dummy text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3563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улли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36555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5399" y="5123398"/>
            <a:ext cx="6937375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5123397"/>
            <a:ext cx="6937374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2801" y="5123397"/>
            <a:ext cx="6938961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</p:spTree>
    <p:extLst>
      <p:ext uri="{BB962C8B-B14F-4D97-AF65-F5344CB8AC3E}">
        <p14:creationId xmlns:p14="http://schemas.microsoft.com/office/powerpoint/2010/main" val="3236260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5E2A4-72D4-4DC4-9470-54C0EE06E4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53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6" r:id="rId3"/>
    <p:sldLayoutId id="2147483677" r:id="rId4"/>
    <p:sldLayoutId id="2147483678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</p:sldLayoutIdLst>
  <p:hf hd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6600" dirty="0" err="1"/>
              <a:t>Домашннее</a:t>
            </a:r>
            <a:r>
              <a:rPr lang="ru-RU" sz="6600" dirty="0"/>
              <a:t> задание. Имитационная модель международного сектора аэропорта</a:t>
            </a:r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Подготовили студентки гр. МПИ-21-1-7</a:t>
            </a:r>
          </a:p>
          <a:p>
            <a:r>
              <a:rPr lang="ru-RU" dirty="0" err="1"/>
              <a:t>Абраманова</a:t>
            </a:r>
            <a:r>
              <a:rPr lang="ru-RU" dirty="0"/>
              <a:t> Я. Р.</a:t>
            </a:r>
          </a:p>
          <a:p>
            <a:r>
              <a:rPr lang="ru-RU" dirty="0"/>
              <a:t>Егорова А. Е.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0307E6-A2A3-DDAA-6330-B7CE88FAC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36" y="1338778"/>
            <a:ext cx="4418378" cy="184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167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>
          <a:xfrm>
            <a:off x="17220078" y="12712700"/>
            <a:ext cx="5486043" cy="7302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66B5E2A4-72D4-4DC4-9470-54C0EE06E412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 defTabSz="914400">
                <a:spcAft>
                  <a:spcPts val="600"/>
                </a:spcAft>
              </a:pPr>
              <a:t>10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B5C26B5-9915-EE1C-2D8B-E6DBDCEDE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12583739" cy="1103759"/>
          </a:xfrm>
        </p:spPr>
        <p:txBody>
          <a:bodyPr/>
          <a:lstStyle/>
          <a:p>
            <a:r>
              <a:rPr lang="ru-RU" dirty="0"/>
              <a:t>Результаты моделирования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72AD161-25B5-CC9B-6E4A-CB1F6C823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33" y="4656584"/>
            <a:ext cx="22868804" cy="641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992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82412" cy="1371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2835341" y="2835339"/>
            <a:ext cx="13751636" cy="808096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17253" y="5321209"/>
            <a:ext cx="8711188" cy="807668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2362057" y="3276403"/>
            <a:ext cx="13715144" cy="7162336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494926" y="2402890"/>
            <a:ext cx="9616604" cy="81768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>
          <a:xfrm>
            <a:off x="1319996" y="5534212"/>
            <a:ext cx="5761280" cy="61438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Результаты моделирования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902726-EAB0-74D0-895A-8C571DCFF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2797" y="934416"/>
            <a:ext cx="10593499" cy="11847168"/>
          </a:xfrm>
          <a:prstGeom prst="rect">
            <a:avLst/>
          </a:prstGeom>
        </p:spPr>
      </p:pic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>
          <a:xfrm>
            <a:off x="23407114" y="12911328"/>
            <a:ext cx="896053" cy="7302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66B5E2A4-72D4-4DC4-9470-54C0EE06E412}" type="slidenum">
              <a:rPr lang="en-US" sz="2200">
                <a:solidFill>
                  <a:schemeClr val="tx1">
                    <a:lumMod val="50000"/>
                    <a:lumOff val="50000"/>
                  </a:schemeClr>
                </a:solidFill>
              </a:rPr>
              <a:pPr defTabSz="914400">
                <a:spcAft>
                  <a:spcPts val="600"/>
                </a:spcAft>
              </a:pPr>
              <a:t>11</a:t>
            </a:fld>
            <a:endParaRPr lang="en-US" sz="22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939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15742575" cy="1103759"/>
          </a:xfrm>
        </p:spPr>
        <p:txBody>
          <a:bodyPr/>
          <a:lstStyle/>
          <a:p>
            <a:r>
              <a:rPr lang="ru-RU" dirty="0"/>
              <a:t>Результаты моделирования</a:t>
            </a:r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12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2C84DC-FA58-EF36-BDE3-EC5B7B49E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723" y="3765549"/>
            <a:ext cx="22388945" cy="802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16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3005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6" t="20078" r="33918"/>
          <a:stretch/>
        </p:blipFill>
        <p:spPr>
          <a:xfrm>
            <a:off x="17883049" y="8010939"/>
            <a:ext cx="5200075" cy="507724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2" t="4345" r="17177"/>
          <a:stretch/>
        </p:blipFill>
        <p:spPr>
          <a:xfrm>
            <a:off x="11668536" y="1053547"/>
            <a:ext cx="4899685" cy="474582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34228" y="3703097"/>
            <a:ext cx="9952581" cy="1478503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60417" y="5448300"/>
            <a:ext cx="9445684" cy="7277100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4400" dirty="0"/>
              <a:t>В организации авиаперевозок существует множество причин для отказа в услуге как со стороны перевозчика так и со стороны клиента без убытков. Однако высокая загруженность аэропорта может приводить к тому, что клиент не успевает на рейс, в следствие чего убытки могут нести как клиенты, так и авиаперевозчики.</a:t>
            </a:r>
          </a:p>
        </p:txBody>
      </p:sp>
    </p:spTree>
    <p:extLst>
      <p:ext uri="{BB962C8B-B14F-4D97-AF65-F5344CB8AC3E}">
        <p14:creationId xmlns:p14="http://schemas.microsoft.com/office/powerpoint/2010/main" val="267069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Содержательная постановка задачи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26"/>
          </p:nvPr>
        </p:nvSpPr>
        <p:spPr>
          <a:xfrm>
            <a:off x="1297765" y="5646681"/>
            <a:ext cx="22514735" cy="5554719"/>
          </a:xfrm>
        </p:spPr>
        <p:txBody>
          <a:bodyPr/>
          <a:lstStyle/>
          <a:p>
            <a:pPr algn="just"/>
            <a:r>
              <a:rPr lang="ru-RU" sz="4800" dirty="0">
                <a:latin typeface="Times New Roman" panose="02020603050405020304" pitchFamily="18" charset="0"/>
                <a:ea typeface="Calibri" panose="020F0502020204030204" pitchFamily="34" charset="0"/>
              </a:rPr>
              <a:t>И</a:t>
            </a:r>
            <a:r>
              <a:rPr lang="ru-RU" sz="4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сследовать работу международного сектора аэропорта Сочи и его готовность к увеличению международного пассажиропотока. </a:t>
            </a:r>
            <a:r>
              <a:rPr lang="ru-RU" sz="4800" dirty="0">
                <a:latin typeface="Times New Roman" panose="02020603050405020304" pitchFamily="18" charset="0"/>
                <a:ea typeface="Calibri" panose="020F0502020204030204" pitchFamily="34" charset="0"/>
              </a:rPr>
              <a:t>Разработать </a:t>
            </a:r>
            <a:r>
              <a:rPr lang="ru-RU" sz="4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агентную</a:t>
            </a:r>
            <a:r>
              <a:rPr lang="ru-RU" sz="4800" dirty="0">
                <a:latin typeface="Times New Roman" panose="02020603050405020304" pitchFamily="18" charset="0"/>
                <a:ea typeface="Calibri" panose="020F0502020204030204" pitchFamily="34" charset="0"/>
              </a:rPr>
              <a:t> имитационную модель международного сектора аэропорта с использованием системы имитационного моделирования </a:t>
            </a:r>
            <a:r>
              <a:rPr lang="en-US" sz="48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AnyLogic</a:t>
            </a:r>
            <a:r>
              <a:rPr lang="ru-RU" sz="4800" dirty="0">
                <a:latin typeface="Times New Roman" panose="02020603050405020304" pitchFamily="18" charset="0"/>
                <a:ea typeface="Calibri" panose="020F0502020204030204" pitchFamily="34" charset="0"/>
              </a:rPr>
              <a:t> в соответствии с техническим заданием.</a:t>
            </a:r>
            <a:endParaRPr lang="ru-RU" sz="11500" dirty="0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9859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D4461C2-56AA-5F73-FE9F-CF43E5196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3036000"/>
            <a:ext cx="16854461" cy="915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80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C01CC3-F314-E34E-469A-4F3BD11EB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850" y="2173009"/>
            <a:ext cx="14020800" cy="976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63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28B763-1CDF-E7E5-298D-1D9FE6359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839" y="2552035"/>
            <a:ext cx="15296311" cy="1007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72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262A1C-F523-FF48-47F8-C2738EB6D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234444"/>
            <a:ext cx="10801350" cy="1044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7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699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Описание модели</a:t>
            </a:r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83D52A-53EA-E1F3-27D9-D092AA010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332" y="3019424"/>
            <a:ext cx="11364538" cy="961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242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7b046ea12b569ac8bf86d82b576cb1034ccd2f"/>
</p:tagLst>
</file>

<file path=ppt/theme/theme1.xml><?xml version="1.0" encoding="utf-8"?>
<a:theme xmlns:a="http://schemas.openxmlformats.org/drawingml/2006/main" name="Misis">
  <a:themeElements>
    <a:clrScheme name="MISIS">
      <a:dk1>
        <a:sysClr val="windowText" lastClr="000000"/>
      </a:dk1>
      <a:lt1>
        <a:srgbClr val="FFFFFF"/>
      </a:lt1>
      <a:dk2>
        <a:srgbClr val="505569"/>
      </a:dk2>
      <a:lt2>
        <a:srgbClr val="FFFFFF"/>
      </a:lt2>
      <a:accent1>
        <a:srgbClr val="0541F0"/>
      </a:accent1>
      <a:accent2>
        <a:srgbClr val="37EBFF"/>
      </a:accent2>
      <a:accent3>
        <a:srgbClr val="505569"/>
      </a:accent3>
      <a:accent4>
        <a:srgbClr val="0541F0"/>
      </a:accent4>
      <a:accent5>
        <a:srgbClr val="0A1E64"/>
      </a:accent5>
      <a:accent6>
        <a:srgbClr val="0A1E64"/>
      </a:accent6>
      <a:hlink>
        <a:srgbClr val="00B5E2"/>
      </a:hlink>
      <a:folHlink>
        <a:srgbClr val="E4002B"/>
      </a:folHlink>
    </a:clrScheme>
    <a:fontScheme name="Другая 5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3636</TotalTime>
  <Words>223</Words>
  <Application>Microsoft Office PowerPoint</Application>
  <PresentationFormat>Произвольный</PresentationFormat>
  <Paragraphs>39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Tahoma</vt:lpstr>
      <vt:lpstr>Arial</vt:lpstr>
      <vt:lpstr>Times New Roman</vt:lpstr>
      <vt:lpstr>Misis</vt:lpstr>
      <vt:lpstr>Домашннее задание. Имитационная модель международного сектора аэропорта</vt:lpstr>
      <vt:lpstr>Актуальность</vt:lpstr>
      <vt:lpstr>Содержательная постановка задачи</vt:lpstr>
      <vt:lpstr>Описание модели</vt:lpstr>
      <vt:lpstr>Описание модели</vt:lpstr>
      <vt:lpstr>Описание модели</vt:lpstr>
      <vt:lpstr>Описание модели</vt:lpstr>
      <vt:lpstr>Описание модели</vt:lpstr>
      <vt:lpstr>Описание модели</vt:lpstr>
      <vt:lpstr>Результаты моделирования</vt:lpstr>
      <vt:lpstr>Результаты моделирования</vt:lpstr>
      <vt:lpstr>Результаты моделирования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ДД</dc:creator>
  <cp:lastModifiedBy>Абдраманова Яна Расимовна</cp:lastModifiedBy>
  <cp:revision>91</cp:revision>
  <dcterms:created xsi:type="dcterms:W3CDTF">2022-07-26T11:52:44Z</dcterms:created>
  <dcterms:modified xsi:type="dcterms:W3CDTF">2022-12-20T00:59:28Z</dcterms:modified>
</cp:coreProperties>
</file>

<file path=docProps/thumbnail.jpeg>
</file>